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78" r:id="rId4"/>
    <p:sldId id="279" r:id="rId5"/>
    <p:sldId id="282" r:id="rId6"/>
    <p:sldId id="284" r:id="rId7"/>
    <p:sldId id="285" r:id="rId8"/>
    <p:sldId id="288" r:id="rId9"/>
    <p:sldId id="277" r:id="rId10"/>
    <p:sldId id="289" r:id="rId11"/>
    <p:sldId id="290" r:id="rId12"/>
    <p:sldId id="291" r:id="rId13"/>
    <p:sldId id="286" r:id="rId14"/>
    <p:sldId id="287" r:id="rId15"/>
    <p:sldId id="292" r:id="rId16"/>
    <p:sldId id="294" r:id="rId17"/>
    <p:sldId id="275" r:id="rId18"/>
    <p:sldId id="293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/>
    <p:restoredTop sz="94589"/>
  </p:normalViewPr>
  <p:slideViewPr>
    <p:cSldViewPr snapToGrid="0" snapToObjects="1">
      <p:cViewPr>
        <p:scale>
          <a:sx n="89" d="100"/>
          <a:sy n="89" d="100"/>
        </p:scale>
        <p:origin x="144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B1482-5563-9F4F-842D-05BA2C014E3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DE59B-5B82-9042-8FB0-B84D15B4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www.popsci.com</a:t>
            </a:r>
            <a:r>
              <a:rPr lang="en-US" dirty="0" smtClean="0"/>
              <a:t>/10-ways-you-can-prove-earth-is-round#page-16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bigthink.com</a:t>
            </a:r>
            <a:r>
              <a:rPr lang="en-US" dirty="0" smtClean="0"/>
              <a:t>/</a:t>
            </a:r>
            <a:r>
              <a:rPr lang="en-US" dirty="0" err="1" smtClean="0"/>
              <a:t>stephen-johnson</a:t>
            </a:r>
            <a:r>
              <a:rPr lang="en-US" dirty="0" smtClean="0"/>
              <a:t>/understanding-the-really-ridiculous-core-tenets-of-the-flat-earth-hypothesis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7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www.quackwatch.org</a:t>
            </a:r>
            <a:r>
              <a:rPr lang="en-US" dirty="0" smtClean="0"/>
              <a:t>/01QuackeryRelatedTopics/</a:t>
            </a:r>
            <a:r>
              <a:rPr lang="en-US" dirty="0" err="1" smtClean="0"/>
              <a:t>pseudo.html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7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www.quackwatch.org</a:t>
            </a:r>
            <a:r>
              <a:rPr lang="en-US" dirty="0" smtClean="0"/>
              <a:t>/01QuackeryRelatedTopics/</a:t>
            </a:r>
            <a:r>
              <a:rPr lang="en-US" dirty="0" err="1" smtClean="0"/>
              <a:t>pseudo.html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2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www.quackwatch.org</a:t>
            </a:r>
            <a:r>
              <a:rPr lang="en-US" dirty="0" smtClean="0"/>
              <a:t>/01QuackeryRelatedTopics/</a:t>
            </a:r>
            <a:r>
              <a:rPr lang="en-US" dirty="0" err="1" smtClean="0"/>
              <a:t>pseudo.html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4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List_of_prizes_for_evidence_of_the_paranormal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4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www.actcm.edu</a:t>
            </a:r>
            <a:r>
              <a:rPr lang="en-US" dirty="0" smtClean="0"/>
              <a:t>/news/americans-spend-34-billion-on-alternative-medicine/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finance.yahoo.com</a:t>
            </a:r>
            <a:r>
              <a:rPr lang="en-US" smtClean="0"/>
              <a:t>/news/psychic-industry-fortune-tellers-ibisworld-221118482.html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62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www.actcm.edu</a:t>
            </a:r>
            <a:r>
              <a:rPr lang="en-US" dirty="0" smtClean="0"/>
              <a:t>/news/americans-spend-34-billion-on-alternative-medicine/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finance.yahoo.com</a:t>
            </a:r>
            <a:r>
              <a:rPr lang="en-US" dirty="0" smtClean="0"/>
              <a:t>/news/psychic-industry-fortune-tellers-ibisworld-221118482.html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articles.latimes.com</a:t>
            </a:r>
            <a:r>
              <a:rPr lang="en-US" dirty="0" smtClean="0"/>
              <a:t>/2013/</a:t>
            </a:r>
            <a:r>
              <a:rPr lang="en-US" dirty="0" err="1" smtClean="0"/>
              <a:t>dec</a:t>
            </a:r>
            <a:r>
              <a:rPr lang="en-US" dirty="0" smtClean="0"/>
              <a:t>/17/science/la-sci-sn-vitamin-supplements-waste-of-money-20131217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47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Popoff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4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5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9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7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4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5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e_Million_Dollar_Paranormal_Challenge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937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Putting your skills to the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Easton White</a:t>
            </a:r>
          </a:p>
          <a:p>
            <a:r>
              <a:rPr lang="en-US" sz="4000" dirty="0" smtClean="0"/>
              <a:t>Alan Hastings</a:t>
            </a:r>
          </a:p>
          <a:p>
            <a:endParaRPr lang="en-US" sz="3200" dirty="0"/>
          </a:p>
          <a:p>
            <a:r>
              <a:rPr lang="en-US" sz="3200" dirty="0" smtClean="0"/>
              <a:t>Winter 2018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71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versus pseudoscience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Scientific ideas can at least in principle be tested and are falsifiable</a:t>
            </a:r>
          </a:p>
          <a:p>
            <a:r>
              <a:rPr lang="en-US" dirty="0" smtClean="0"/>
              <a:t>Scientific findings are expressed in peer-reviewed journals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823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versus pseudoscience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Scientific ideas can at least in principle be tested and are falsifiable</a:t>
            </a:r>
          </a:p>
          <a:p>
            <a:r>
              <a:rPr lang="en-US" smtClean="0"/>
              <a:t>Scientific findings </a:t>
            </a:r>
            <a:r>
              <a:rPr lang="en-US" dirty="0" smtClean="0"/>
              <a:t>are expressed in peer-reviewed journals</a:t>
            </a:r>
          </a:p>
          <a:p>
            <a:endParaRPr lang="en-US" dirty="0" smtClean="0"/>
          </a:p>
          <a:p>
            <a:r>
              <a:rPr lang="en-US" dirty="0" smtClean="0"/>
              <a:t>Pseudoscience avoids putting claims to the test</a:t>
            </a:r>
          </a:p>
          <a:p>
            <a:r>
              <a:rPr lang="en-US" dirty="0" smtClean="0"/>
              <a:t>Pseudoscience may appeal to emotion, authority, ignorance, or other logical fallacies</a:t>
            </a:r>
          </a:p>
          <a:p>
            <a:r>
              <a:rPr lang="en-US" dirty="0" smtClean="0"/>
              <a:t>Pseudoscience does not apply Occam’s Razor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82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gnet_m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3449" y="731837"/>
            <a:ext cx="6701367" cy="50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5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James Randi prize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3" tooltip="One Million Dollar Paranormal Challenge"/>
            </a:endParaRPr>
          </a:p>
          <a:p>
            <a:endParaRPr lang="en-US" dirty="0">
              <a:hlinkClick r:id="rId3" tooltip="One Million Dollar Paranormal Challenge"/>
            </a:endParaRPr>
          </a:p>
          <a:p>
            <a:endParaRPr lang="en-US" dirty="0" smtClean="0">
              <a:hlinkClick r:id="rId3" tooltip="One Million Dollar Paranormal Challenge"/>
            </a:endParaRPr>
          </a:p>
          <a:p>
            <a:pPr marL="0" indent="0">
              <a:buNone/>
            </a:pPr>
            <a:r>
              <a:rPr lang="en-US" dirty="0" smtClean="0">
                <a:hlinkClick r:id="rId3" tooltip="One Million Dollar Paranormal Challenge"/>
              </a:rPr>
              <a:t>One </a:t>
            </a:r>
            <a:r>
              <a:rPr lang="en-US" dirty="0">
                <a:hlinkClick r:id="rId3" tooltip="One Million Dollar Paranormal Challenge"/>
              </a:rPr>
              <a:t>Million Dollar Paranormal </a:t>
            </a:r>
            <a:r>
              <a:rPr lang="en-US" dirty="0" smtClean="0">
                <a:hlinkClick r:id="rId3" tooltip="One Million Dollar Paranormal Challenge"/>
              </a:rPr>
              <a:t>Challenge</a:t>
            </a:r>
            <a:r>
              <a:rPr lang="en-US" dirty="0" smtClean="0"/>
              <a:t> (1964-2015)</a:t>
            </a:r>
          </a:p>
          <a:p>
            <a:pPr lvl="1"/>
            <a:r>
              <a:rPr lang="en-US" dirty="0" smtClean="0"/>
              <a:t>Must demonstrate some type of paranormal ability or behavior</a:t>
            </a:r>
          </a:p>
          <a:p>
            <a:pPr lvl="1"/>
            <a:r>
              <a:rPr lang="en-US" dirty="0"/>
              <a:t>1000 failed applicants, no one has claimed the prize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mage result for james rand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7" y="365125"/>
            <a:ext cx="41814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5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0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Americans spend about $2 billion per year on fortune telling</a:t>
            </a:r>
          </a:p>
          <a:p>
            <a:r>
              <a:rPr lang="en-US" dirty="0"/>
              <a:t>Americans spend about $3 billion per year on homeopathic </a:t>
            </a:r>
            <a:r>
              <a:rPr lang="en-US" dirty="0" smtClean="0"/>
              <a:t>medicine</a:t>
            </a:r>
          </a:p>
          <a:p>
            <a:r>
              <a:rPr lang="en-US" dirty="0" smtClean="0"/>
              <a:t>Americans spend about $28 billion per year on supplements that have not been shown to have an effect</a:t>
            </a:r>
          </a:p>
          <a:p>
            <a:endParaRPr lang="en-US" dirty="0"/>
          </a:p>
          <a:p>
            <a:r>
              <a:rPr lang="en-US" dirty="0" smtClean="0"/>
              <a:t>And so forth</a:t>
            </a:r>
            <a:r>
              <a:rPr lang="is-IS" dirty="0" smtClean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5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ith_hea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9174" y="803275"/>
            <a:ext cx="6739467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back to Sagan’s baloney detection kit. Choose one of the tools he discussed </a:t>
            </a:r>
            <a:r>
              <a:rPr lang="en-US" b="1" dirty="0" smtClean="0"/>
              <a:t>OR</a:t>
            </a:r>
            <a:r>
              <a:rPr lang="en-US" dirty="0" smtClean="0"/>
              <a:t> create your own. Explain how the tool works.</a:t>
            </a:r>
          </a:p>
          <a:p>
            <a:r>
              <a:rPr lang="en-US" dirty="0" smtClean="0"/>
              <a:t>Then, show an example of the tool applied to a news article, politician speaking, </a:t>
            </a:r>
            <a:r>
              <a:rPr lang="en-US" dirty="0" err="1"/>
              <a:t>Y</a:t>
            </a:r>
            <a:r>
              <a:rPr lang="en-US" dirty="0" err="1" smtClean="0"/>
              <a:t>outube</a:t>
            </a:r>
            <a:r>
              <a:rPr lang="en-US" dirty="0" smtClean="0"/>
              <a:t> video, or something else</a:t>
            </a:r>
          </a:p>
          <a:p>
            <a:r>
              <a:rPr lang="en-US" dirty="0" smtClean="0"/>
              <a:t>It is due by the 16</a:t>
            </a:r>
            <a:r>
              <a:rPr lang="en-US" baseline="30000" dirty="0" smtClean="0"/>
              <a:t>th</a:t>
            </a:r>
            <a:r>
              <a:rPr lang="en-US" dirty="0" smtClean="0"/>
              <a:t> March (Friday) at midnight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0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tools I could use:</a:t>
            </a:r>
          </a:p>
          <a:p>
            <a:pPr lvl="1"/>
            <a:r>
              <a:rPr lang="en-US" dirty="0" smtClean="0"/>
              <a:t>non </a:t>
            </a:r>
            <a:r>
              <a:rPr lang="en-US" dirty="0"/>
              <a:t>sequitur </a:t>
            </a:r>
            <a:r>
              <a:rPr lang="en-US" dirty="0" smtClean="0"/>
              <a:t>(Latin for it doesn’t follow)</a:t>
            </a:r>
          </a:p>
          <a:p>
            <a:pPr lvl="1"/>
            <a:r>
              <a:rPr lang="en-US" dirty="0" smtClean="0"/>
              <a:t>Suppressed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09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tools I could use:</a:t>
            </a:r>
          </a:p>
          <a:p>
            <a:pPr lvl="1"/>
            <a:r>
              <a:rPr lang="en-US" dirty="0" smtClean="0"/>
              <a:t>non </a:t>
            </a:r>
            <a:r>
              <a:rPr lang="en-US" dirty="0"/>
              <a:t>sequitur </a:t>
            </a:r>
            <a:r>
              <a:rPr lang="en-US" dirty="0" smtClean="0"/>
              <a:t>(Latin for it doesn’t follow)</a:t>
            </a:r>
          </a:p>
          <a:p>
            <a:pPr lvl="1"/>
            <a:r>
              <a:rPr lang="en-US" dirty="0" smtClean="0"/>
              <a:t>Suppressed evidence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113" y="6715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3211513"/>
            <a:ext cx="10045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6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By the end of today:</a:t>
            </a:r>
          </a:p>
          <a:p>
            <a:r>
              <a:rPr lang="en-US" sz="3600" dirty="0" smtClean="0"/>
              <a:t>Apply the tools you have learned in this class to various examples</a:t>
            </a:r>
          </a:p>
          <a:p>
            <a:r>
              <a:rPr lang="en-US" sz="3600" dirty="0" smtClean="0"/>
              <a:t>Understand the final homework assignment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395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ssets2.bigthink.com/system/tinymce_assets/7272/original/Coverimage.jpg?15121763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157288"/>
            <a:ext cx="8090881" cy="418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40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determine if the earth is flat or round?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Think-pair-share activity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574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30956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Spherical earth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543050"/>
            <a:ext cx="5157787" cy="5314950"/>
          </a:xfrm>
        </p:spPr>
        <p:txBody>
          <a:bodyPr>
            <a:normAutofit/>
          </a:bodyPr>
          <a:lstStyle/>
          <a:p>
            <a:r>
              <a:rPr lang="en-US" dirty="0" smtClean="0"/>
              <a:t>Earth orbits the sun, and the moon orbits the Earth</a:t>
            </a:r>
          </a:p>
          <a:p>
            <a:r>
              <a:rPr lang="en-US" dirty="0" smtClean="0"/>
              <a:t>Gravity does exist</a:t>
            </a:r>
          </a:p>
          <a:p>
            <a:r>
              <a:rPr lang="en-US" dirty="0" smtClean="0"/>
              <a:t>The moon landing provide photos of the spherical Earth</a:t>
            </a:r>
          </a:p>
          <a:p>
            <a:r>
              <a:rPr lang="en-US" dirty="0" smtClean="0"/>
              <a:t>Satellites and GPS orbit the Earth</a:t>
            </a:r>
          </a:p>
          <a:p>
            <a:r>
              <a:rPr lang="en-US" dirty="0" smtClean="0"/>
              <a:t>Northern lights are caused by charged particles hitting molecules at the north pole (where Earth’s magnetic field is weaker)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309563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Flat earth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543050"/>
            <a:ext cx="5183188" cy="4646613"/>
          </a:xfrm>
        </p:spPr>
        <p:txBody>
          <a:bodyPr/>
          <a:lstStyle/>
          <a:p>
            <a:r>
              <a:rPr lang="en-US" dirty="0" smtClean="0"/>
              <a:t>The sun and moon are the same size, and they both orbit Earth</a:t>
            </a:r>
          </a:p>
          <a:p>
            <a:r>
              <a:rPr lang="en-US" dirty="0" smtClean="0"/>
              <a:t>Gravity does not exist</a:t>
            </a:r>
          </a:p>
          <a:p>
            <a:r>
              <a:rPr lang="en-US" dirty="0" smtClean="0"/>
              <a:t>Moon landing and other NASA missions were faked</a:t>
            </a:r>
          </a:p>
          <a:p>
            <a:r>
              <a:rPr lang="en-US" dirty="0" smtClean="0"/>
              <a:t>Satellites work because they are attached to balloons</a:t>
            </a:r>
          </a:p>
          <a:p>
            <a:r>
              <a:rPr lang="en-US" dirty="0" smtClean="0"/>
              <a:t>Northern lights are just holograms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4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pPr algn="ctr"/>
            <a:r>
              <a:rPr lang="en-US" dirty="0" smtClean="0"/>
              <a:t>What fallacies are the flat-</a:t>
            </a:r>
            <a:r>
              <a:rPr lang="en-US" dirty="0" err="1" smtClean="0"/>
              <a:t>earthers</a:t>
            </a:r>
            <a:r>
              <a:rPr lang="en-US" dirty="0" smtClean="0"/>
              <a:t> committing?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368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Not employing Occam’s razor</a:t>
            </a:r>
          </a:p>
          <a:p>
            <a:r>
              <a:rPr lang="en-US" sz="3600" dirty="0" smtClean="0"/>
              <a:t>Ad hoc explanations</a:t>
            </a:r>
          </a:p>
          <a:p>
            <a:r>
              <a:rPr lang="en-US" sz="3600" dirty="0"/>
              <a:t>A</a:t>
            </a:r>
            <a:r>
              <a:rPr lang="en-US" sz="3600" dirty="0" smtClean="0"/>
              <a:t>rgument </a:t>
            </a:r>
            <a:r>
              <a:rPr lang="en-US" sz="3600" dirty="0"/>
              <a:t>from </a:t>
            </a:r>
            <a:r>
              <a:rPr lang="en-US" sz="3600" dirty="0" smtClean="0"/>
              <a:t>incredulity or argument from ignorance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5125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What fallacies are the flat-</a:t>
            </a:r>
            <a:r>
              <a:rPr lang="en-US" dirty="0" err="1" smtClean="0"/>
              <a:t>earthers</a:t>
            </a:r>
            <a:r>
              <a:rPr lang="en-US" dirty="0" smtClean="0"/>
              <a:t> committing?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62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ve Ways You Can Tell for Yourself That the Earth is Not Fl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203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3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versus pseudoscience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93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5284</TotalTime>
  <Words>480</Words>
  <Application>Microsoft Macintosh PowerPoint</Application>
  <PresentationFormat>Widescreen</PresentationFormat>
  <Paragraphs>91</Paragraphs>
  <Slides>19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Putting your skills to the test</vt:lpstr>
      <vt:lpstr>Learning objectives</vt:lpstr>
      <vt:lpstr>PowerPoint Presentation</vt:lpstr>
      <vt:lpstr>How would you determine if the earth is flat or round?</vt:lpstr>
      <vt:lpstr>PowerPoint Presentation</vt:lpstr>
      <vt:lpstr>What fallacies are the flat-earthers committing?</vt:lpstr>
      <vt:lpstr>PowerPoint Presentation</vt:lpstr>
      <vt:lpstr>PowerPoint Presentation</vt:lpstr>
      <vt:lpstr>Science versus pseudoscience</vt:lpstr>
      <vt:lpstr>Science versus pseudoscience</vt:lpstr>
      <vt:lpstr>Science versus pseudoscience</vt:lpstr>
      <vt:lpstr>PowerPoint Presentation</vt:lpstr>
      <vt:lpstr>James Randi prize</vt:lpstr>
      <vt:lpstr>Why is this important?</vt:lpstr>
      <vt:lpstr>Why is this important?</vt:lpstr>
      <vt:lpstr>PowerPoint Presentation</vt:lpstr>
      <vt:lpstr>Homework for next week</vt:lpstr>
      <vt:lpstr>For example</vt:lpstr>
      <vt:lpstr>For example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in a Post-Truth World: Building your personal baloney detection kit</dc:title>
  <dc:creator>Easton Radley White</dc:creator>
  <cp:lastModifiedBy>Easton Radley White</cp:lastModifiedBy>
  <cp:revision>158</cp:revision>
  <dcterms:created xsi:type="dcterms:W3CDTF">2017-12-25T01:20:25Z</dcterms:created>
  <dcterms:modified xsi:type="dcterms:W3CDTF">2018-05-01T16:31:07Z</dcterms:modified>
</cp:coreProperties>
</file>